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  <p:sldId id="267" r:id="rId14"/>
    <p:sldId id="268" r:id="rId15"/>
    <p:sldId id="271" r:id="rId16"/>
    <p:sldId id="269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3"/>
      <p:bold r:id="rId24"/>
      <p:italic r:id="rId25"/>
      <p:boldItalic r:id="rId26"/>
    </p:embeddedFont>
    <p:embeddedFont>
      <p:font typeface="PT Sans Narrow" panose="020B0506020203020204" pitchFamily="34" charset="77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38"/>
    <p:restoredTop sz="94674"/>
  </p:normalViewPr>
  <p:slideViewPr>
    <p:cSldViewPr snapToGrid="0">
      <p:cViewPr varScale="1">
        <p:scale>
          <a:sx n="159" d="100"/>
          <a:sy n="159" d="100"/>
        </p:scale>
        <p:origin x="1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46335ed84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46335ed84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46335ed8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46335ed8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246335ed8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246335ed8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246335ed8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246335ed8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46335ed8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46335ed8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46335ed84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46335ed84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46335ed8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46335ed8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1ca36d5d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1ca36d5d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46335ed84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46335ed84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46335ed84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46335ed84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46335ed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46335ed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46335ed8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46335ed8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46335ed84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46335ed84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246335ed8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246335ed8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46335ed84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46335ed84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46335ed8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46335ed8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21ca36d5d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21ca36d5d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46335ed84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46335ed84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46335ed84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46335ed84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39.png"/><Relationship Id="rId10" Type="http://schemas.openxmlformats.org/officeDocument/2006/relationships/image" Target="../media/image46.png"/><Relationship Id="rId4" Type="http://schemas.openxmlformats.org/officeDocument/2006/relationships/image" Target="../media/image27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6D7A8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Cabbages and their cousins: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66"/>
              <a:t>The dogs of the plant world</a:t>
            </a:r>
            <a:endParaRPr sz="3866"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GRASSHOPR Lesson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Friday, April 21 2022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Merritt Khaipho-Burch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4100" y="3033775"/>
            <a:ext cx="2739500" cy="180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Investigate your plants!</a:t>
            </a:r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body" idx="4294967295"/>
          </p:nvPr>
        </p:nvSpPr>
        <p:spPr>
          <a:xfrm>
            <a:off x="51681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5" name="Google Shape;165;p22"/>
          <p:cNvPicPr preferRelativeResize="0"/>
          <p:nvPr/>
        </p:nvPicPr>
        <p:blipFill rotWithShape="1">
          <a:blip r:embed="rId3">
            <a:alphaModFix/>
          </a:blip>
          <a:srcRect l="4636" r="66385"/>
          <a:stretch/>
        </p:blipFill>
        <p:spPr>
          <a:xfrm>
            <a:off x="5400451" y="155775"/>
            <a:ext cx="2017075" cy="463942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/>
        </p:nvSpPr>
        <p:spPr>
          <a:xfrm>
            <a:off x="7829475" y="3107200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Leaves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7829475" y="2416975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Stem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2"/>
          <p:cNvSpPr txBox="1"/>
          <p:nvPr/>
        </p:nvSpPr>
        <p:spPr>
          <a:xfrm>
            <a:off x="7829475" y="213275"/>
            <a:ext cx="12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Flowers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(terminal buds)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2"/>
          <p:cNvSpPr txBox="1"/>
          <p:nvPr/>
        </p:nvSpPr>
        <p:spPr>
          <a:xfrm>
            <a:off x="7829475" y="4194175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Roots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6803975" y="366275"/>
            <a:ext cx="1025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6730525" y="2493775"/>
            <a:ext cx="1098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6730575" y="3184000"/>
            <a:ext cx="1098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6454350" y="4270975"/>
            <a:ext cx="1374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 txBox="1"/>
          <p:nvPr/>
        </p:nvSpPr>
        <p:spPr>
          <a:xfrm>
            <a:off x="7829475" y="1897013"/>
            <a:ext cx="12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Flowers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(lateral buds)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6930050" y="2080250"/>
            <a:ext cx="899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7681100" y="1104063"/>
            <a:ext cx="129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Seeds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6781700" y="1180875"/>
            <a:ext cx="899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38" y="1073375"/>
            <a:ext cx="1212800" cy="169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2"/>
          <p:cNvPicPr preferRelativeResize="0"/>
          <p:nvPr/>
        </p:nvPicPr>
        <p:blipFill rotWithShape="1">
          <a:blip r:embed="rId5">
            <a:alphaModFix/>
          </a:blip>
          <a:srcRect l="6790" t="17041" r="49848" b="15037"/>
          <a:stretch/>
        </p:blipFill>
        <p:spPr>
          <a:xfrm>
            <a:off x="1934425" y="1180875"/>
            <a:ext cx="1490200" cy="155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3574" y="1180875"/>
            <a:ext cx="1550976" cy="1551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2"/>
          <p:cNvPicPr preferRelativeResize="0"/>
          <p:nvPr/>
        </p:nvPicPr>
        <p:blipFill rotWithShape="1">
          <a:blip r:embed="rId7">
            <a:alphaModFix/>
          </a:blip>
          <a:srcRect l="21092"/>
          <a:stretch/>
        </p:blipFill>
        <p:spPr>
          <a:xfrm>
            <a:off x="215850" y="2983275"/>
            <a:ext cx="1415774" cy="179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2"/>
          <p:cNvPicPr preferRelativeResize="0"/>
          <p:nvPr/>
        </p:nvPicPr>
        <p:blipFill rotWithShape="1">
          <a:blip r:embed="rId8">
            <a:alphaModFix/>
          </a:blip>
          <a:srcRect t="8356" b="10978"/>
          <a:stretch/>
        </p:blipFill>
        <p:spPr>
          <a:xfrm>
            <a:off x="1934425" y="3028550"/>
            <a:ext cx="1490201" cy="170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2"/>
          <p:cNvPicPr preferRelativeResize="0"/>
          <p:nvPr/>
        </p:nvPicPr>
        <p:blipFill rotWithShape="1">
          <a:blip r:embed="rId9">
            <a:alphaModFix/>
          </a:blip>
          <a:srcRect l="20743" r="28587"/>
          <a:stretch/>
        </p:blipFill>
        <p:spPr>
          <a:xfrm>
            <a:off x="3826900" y="3053200"/>
            <a:ext cx="1490201" cy="165435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/>
        </p:nvSpPr>
        <p:spPr>
          <a:xfrm>
            <a:off x="374300" y="2659275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Bok choi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2142413" y="2659275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Cabbage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4079613" y="2611200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Broccoli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2"/>
          <p:cNvSpPr txBox="1"/>
          <p:nvPr/>
        </p:nvSpPr>
        <p:spPr>
          <a:xfrm>
            <a:off x="178688" y="4713725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Brussel sprouts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2079700" y="4713725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Kohlrabi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4079625" y="4713725"/>
            <a:ext cx="109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Rutabaga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Bok choi</a:t>
            </a:r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425" y="2267050"/>
            <a:ext cx="1789825" cy="25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4">
            <a:alphaModFix/>
          </a:blip>
          <a:srcRect l="4636" r="66385"/>
          <a:stretch/>
        </p:blipFill>
        <p:spPr>
          <a:xfrm>
            <a:off x="5497601" y="462950"/>
            <a:ext cx="2017075" cy="463942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7926625" y="3414375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Leaves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6827725" y="3491175"/>
            <a:ext cx="1098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382325" y="1320275"/>
            <a:ext cx="467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structures do/don’t we see?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similar structures are in wild cabbage?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9097" y="2542675"/>
            <a:ext cx="2930824" cy="1954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Kohlrabi </a:t>
            </a:r>
            <a:endParaRPr/>
          </a:p>
        </p:txBody>
      </p:sp>
      <p:pic>
        <p:nvPicPr>
          <p:cNvPr id="278" name="Google Shape;278;p27"/>
          <p:cNvPicPr preferRelativeResize="0"/>
          <p:nvPr/>
        </p:nvPicPr>
        <p:blipFill rotWithShape="1">
          <a:blip r:embed="rId3">
            <a:alphaModFix/>
          </a:blip>
          <a:srcRect l="12923" r="9225" b="5464"/>
          <a:stretch/>
        </p:blipFill>
        <p:spPr>
          <a:xfrm>
            <a:off x="2626500" y="2351063"/>
            <a:ext cx="2598576" cy="236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1" y="2083175"/>
            <a:ext cx="2048104" cy="29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7"/>
          <p:cNvPicPr preferRelativeResize="0"/>
          <p:nvPr/>
        </p:nvPicPr>
        <p:blipFill rotWithShape="1">
          <a:blip r:embed="rId5">
            <a:alphaModFix/>
          </a:blip>
          <a:srcRect l="4636" r="66385"/>
          <a:stretch/>
        </p:blipFill>
        <p:spPr>
          <a:xfrm>
            <a:off x="5345201" y="310550"/>
            <a:ext cx="2017075" cy="4639423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7"/>
          <p:cNvSpPr txBox="1"/>
          <p:nvPr/>
        </p:nvSpPr>
        <p:spPr>
          <a:xfrm>
            <a:off x="7774225" y="2571750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Stem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6675275" y="2648550"/>
            <a:ext cx="1098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7"/>
          <p:cNvSpPr txBox="1"/>
          <p:nvPr/>
        </p:nvSpPr>
        <p:spPr>
          <a:xfrm>
            <a:off x="382325" y="1320275"/>
            <a:ext cx="467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structures do/don’t we see?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similar structures are in wild cabbage?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Cabbage</a:t>
            </a:r>
            <a:endParaRPr/>
          </a:p>
        </p:txBody>
      </p:sp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l="6788" t="17041" r="8780" b="15037"/>
          <a:stretch/>
        </p:blipFill>
        <p:spPr>
          <a:xfrm>
            <a:off x="2422475" y="2702023"/>
            <a:ext cx="2901700" cy="155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382325" y="1320275"/>
            <a:ext cx="467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structures do/don’t we see?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similar structures are in wild cabbage?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475" y="2491000"/>
            <a:ext cx="2081975" cy="20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 rotWithShape="1">
          <a:blip r:embed="rId5">
            <a:alphaModFix/>
          </a:blip>
          <a:srcRect l="4636" r="66385"/>
          <a:stretch/>
        </p:blipFill>
        <p:spPr>
          <a:xfrm>
            <a:off x="5345201" y="310550"/>
            <a:ext cx="2017075" cy="463942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4"/>
          <p:cNvSpPr txBox="1"/>
          <p:nvPr/>
        </p:nvSpPr>
        <p:spPr>
          <a:xfrm>
            <a:off x="7774225" y="368050"/>
            <a:ext cx="12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Flowers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(terminal buds)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4" name="Google Shape;224;p24"/>
          <p:cNvSpPr/>
          <p:nvPr/>
        </p:nvSpPr>
        <p:spPr>
          <a:xfrm>
            <a:off x="6748725" y="521050"/>
            <a:ext cx="1025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Broccoli/cauliflower</a:t>
            </a:r>
            <a:endParaRPr/>
          </a:p>
        </p:txBody>
      </p:sp>
      <p:pic>
        <p:nvPicPr>
          <p:cNvPr id="237" name="Google Shape;2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50" y="2235025"/>
            <a:ext cx="5040402" cy="252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5"/>
          <p:cNvPicPr preferRelativeResize="0"/>
          <p:nvPr/>
        </p:nvPicPr>
        <p:blipFill rotWithShape="1">
          <a:blip r:embed="rId4">
            <a:alphaModFix/>
          </a:blip>
          <a:srcRect l="4636" r="66385"/>
          <a:stretch/>
        </p:blipFill>
        <p:spPr>
          <a:xfrm>
            <a:off x="5345201" y="310550"/>
            <a:ext cx="2017075" cy="4639423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5"/>
          <p:cNvSpPr txBox="1"/>
          <p:nvPr/>
        </p:nvSpPr>
        <p:spPr>
          <a:xfrm>
            <a:off x="7774225" y="368050"/>
            <a:ext cx="12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Flowers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(terminal buds)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6748725" y="521050"/>
            <a:ext cx="1025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5"/>
          <p:cNvSpPr txBox="1"/>
          <p:nvPr/>
        </p:nvSpPr>
        <p:spPr>
          <a:xfrm>
            <a:off x="382325" y="1320275"/>
            <a:ext cx="467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structures do/don’t we see?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similar structures are in wild cabbage?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Rutabaga</a:t>
            </a:r>
            <a:endParaRPr/>
          </a:p>
        </p:txBody>
      </p:sp>
      <p:pic>
        <p:nvPicPr>
          <p:cNvPr id="299" name="Google Shape;299;p28"/>
          <p:cNvPicPr preferRelativeResize="0"/>
          <p:nvPr/>
        </p:nvPicPr>
        <p:blipFill rotWithShape="1">
          <a:blip r:embed="rId3">
            <a:alphaModFix/>
          </a:blip>
          <a:srcRect l="20743" r="28587"/>
          <a:stretch/>
        </p:blipFill>
        <p:spPr>
          <a:xfrm>
            <a:off x="265700" y="2283800"/>
            <a:ext cx="2150549" cy="238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1900" y="1997800"/>
            <a:ext cx="1685900" cy="161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6650" y="3308175"/>
            <a:ext cx="1374901" cy="177018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/>
        </p:nvSpPr>
        <p:spPr>
          <a:xfrm>
            <a:off x="2808775" y="3909650"/>
            <a:ext cx="10254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Fun fact: the earliest jack-o-lanterns were made out of rutabagas!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3" name="Google Shape;303;p28"/>
          <p:cNvPicPr preferRelativeResize="0"/>
          <p:nvPr/>
        </p:nvPicPr>
        <p:blipFill rotWithShape="1">
          <a:blip r:embed="rId6">
            <a:alphaModFix/>
          </a:blip>
          <a:srcRect l="4636" r="66385"/>
          <a:stretch/>
        </p:blipFill>
        <p:spPr>
          <a:xfrm>
            <a:off x="5345201" y="310550"/>
            <a:ext cx="2017075" cy="4639423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7774225" y="2571750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Stem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7" name="Google Shape;307;p28"/>
          <p:cNvSpPr txBox="1"/>
          <p:nvPr/>
        </p:nvSpPr>
        <p:spPr>
          <a:xfrm>
            <a:off x="7774225" y="4348950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Roots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6675275" y="2648550"/>
            <a:ext cx="1098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6399100" y="4425750"/>
            <a:ext cx="1374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8"/>
          <p:cNvSpPr txBox="1"/>
          <p:nvPr/>
        </p:nvSpPr>
        <p:spPr>
          <a:xfrm>
            <a:off x="382325" y="1320275"/>
            <a:ext cx="467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structures do/don’t we see?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similar structures are in wild cabbage?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Brussel Sprouts</a:t>
            </a:r>
            <a:endParaRPr/>
          </a:p>
        </p:txBody>
      </p:sp>
      <p:pic>
        <p:nvPicPr>
          <p:cNvPr id="257" name="Google Shape;257;p26"/>
          <p:cNvPicPr preferRelativeResize="0"/>
          <p:nvPr/>
        </p:nvPicPr>
        <p:blipFill rotWithShape="1">
          <a:blip r:embed="rId3">
            <a:alphaModFix/>
          </a:blip>
          <a:srcRect l="21092"/>
          <a:stretch/>
        </p:blipFill>
        <p:spPr>
          <a:xfrm>
            <a:off x="198825" y="2149425"/>
            <a:ext cx="2290574" cy="2902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6"/>
          <p:cNvPicPr preferRelativeResize="0"/>
          <p:nvPr/>
        </p:nvPicPr>
        <p:blipFill rotWithShape="1">
          <a:blip r:embed="rId4">
            <a:alphaModFix/>
          </a:blip>
          <a:srcRect l="5132" t="20433" b="18148"/>
          <a:stretch/>
        </p:blipFill>
        <p:spPr>
          <a:xfrm>
            <a:off x="2583700" y="2910975"/>
            <a:ext cx="2841902" cy="137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 rotWithShape="1">
          <a:blip r:embed="rId5">
            <a:alphaModFix/>
          </a:blip>
          <a:srcRect l="4636" r="66385"/>
          <a:stretch/>
        </p:blipFill>
        <p:spPr>
          <a:xfrm>
            <a:off x="5345201" y="310550"/>
            <a:ext cx="2017075" cy="463942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6"/>
          <p:cNvSpPr txBox="1"/>
          <p:nvPr/>
        </p:nvSpPr>
        <p:spPr>
          <a:xfrm>
            <a:off x="7774225" y="3261975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Leaves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7774225" y="2571750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Stem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7774225" y="368050"/>
            <a:ext cx="12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Flowers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(terminal buds)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7774225" y="4348950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Roots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6748725" y="521050"/>
            <a:ext cx="1025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6"/>
          <p:cNvSpPr/>
          <p:nvPr/>
        </p:nvSpPr>
        <p:spPr>
          <a:xfrm>
            <a:off x="6675275" y="2648550"/>
            <a:ext cx="1098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6"/>
          <p:cNvSpPr/>
          <p:nvPr/>
        </p:nvSpPr>
        <p:spPr>
          <a:xfrm>
            <a:off x="6675325" y="3338775"/>
            <a:ext cx="1098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6"/>
          <p:cNvSpPr/>
          <p:nvPr/>
        </p:nvSpPr>
        <p:spPr>
          <a:xfrm>
            <a:off x="6399100" y="4425750"/>
            <a:ext cx="1374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6"/>
          <p:cNvSpPr txBox="1"/>
          <p:nvPr/>
        </p:nvSpPr>
        <p:spPr>
          <a:xfrm>
            <a:off x="7774225" y="2051788"/>
            <a:ext cx="12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Flowers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(lateral buds)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9" name="Google Shape;269;p26"/>
          <p:cNvSpPr/>
          <p:nvPr/>
        </p:nvSpPr>
        <p:spPr>
          <a:xfrm>
            <a:off x="6874800" y="2235025"/>
            <a:ext cx="899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6"/>
          <p:cNvSpPr txBox="1"/>
          <p:nvPr/>
        </p:nvSpPr>
        <p:spPr>
          <a:xfrm>
            <a:off x="7625850" y="1258838"/>
            <a:ext cx="129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Seeds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1" name="Google Shape;271;p26"/>
          <p:cNvSpPr/>
          <p:nvPr/>
        </p:nvSpPr>
        <p:spPr>
          <a:xfrm>
            <a:off x="6726450" y="1335650"/>
            <a:ext cx="899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6"/>
          <p:cNvSpPr txBox="1"/>
          <p:nvPr/>
        </p:nvSpPr>
        <p:spPr>
          <a:xfrm>
            <a:off x="382325" y="1320275"/>
            <a:ext cx="467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structures do/don’t we see?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similar structures are in wild cabbage?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Mustard</a:t>
            </a:r>
            <a:endParaRPr/>
          </a:p>
        </p:txBody>
      </p:sp>
      <p:pic>
        <p:nvPicPr>
          <p:cNvPr id="322" name="Google Shape;3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00" y="1192650"/>
            <a:ext cx="2834475" cy="283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9"/>
          <p:cNvPicPr preferRelativeResize="0"/>
          <p:nvPr/>
        </p:nvPicPr>
        <p:blipFill rotWithShape="1">
          <a:blip r:embed="rId4">
            <a:alphaModFix/>
          </a:blip>
          <a:srcRect l="25454" r="24488"/>
          <a:stretch/>
        </p:blipFill>
        <p:spPr>
          <a:xfrm>
            <a:off x="3275449" y="1264050"/>
            <a:ext cx="875374" cy="1748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5449" y="3354050"/>
            <a:ext cx="1081975" cy="132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3475" y="3991275"/>
            <a:ext cx="1808674" cy="109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9"/>
          <p:cNvPicPr preferRelativeResize="0"/>
          <p:nvPr/>
        </p:nvPicPr>
        <p:blipFill rotWithShape="1">
          <a:blip r:embed="rId7">
            <a:alphaModFix/>
          </a:blip>
          <a:srcRect l="4636" r="66385"/>
          <a:stretch/>
        </p:blipFill>
        <p:spPr>
          <a:xfrm>
            <a:off x="5345201" y="310550"/>
            <a:ext cx="2017075" cy="4639423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9"/>
          <p:cNvSpPr txBox="1"/>
          <p:nvPr/>
        </p:nvSpPr>
        <p:spPr>
          <a:xfrm>
            <a:off x="7625850" y="1258838"/>
            <a:ext cx="129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Seeds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29"/>
          <p:cNvSpPr/>
          <p:nvPr/>
        </p:nvSpPr>
        <p:spPr>
          <a:xfrm>
            <a:off x="6726450" y="1335650"/>
            <a:ext cx="899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9"/>
          <p:cNvSpPr txBox="1"/>
          <p:nvPr/>
        </p:nvSpPr>
        <p:spPr>
          <a:xfrm>
            <a:off x="1806225" y="416400"/>
            <a:ext cx="4679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structures do/don’t we see?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What similar structures are in wild cabbage?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800" y="390525"/>
            <a:ext cx="7010400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1"/>
          <p:cNvPicPr preferRelativeResize="0"/>
          <p:nvPr/>
        </p:nvPicPr>
        <p:blipFill rotWithShape="1">
          <a:blip r:embed="rId3">
            <a:alphaModFix/>
          </a:blip>
          <a:srcRect l="4636" r="66385"/>
          <a:stretch/>
        </p:blipFill>
        <p:spPr>
          <a:xfrm>
            <a:off x="1789908" y="1044380"/>
            <a:ext cx="1456205" cy="3547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 rotWithShape="1">
          <a:blip r:embed="rId3">
            <a:alphaModFix/>
          </a:blip>
          <a:srcRect l="4636" r="66385"/>
          <a:stretch/>
        </p:blipFill>
        <p:spPr>
          <a:xfrm>
            <a:off x="5055898" y="1085848"/>
            <a:ext cx="1456205" cy="354757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1"/>
          <p:cNvSpPr txBox="1"/>
          <p:nvPr/>
        </p:nvSpPr>
        <p:spPr>
          <a:xfrm>
            <a:off x="7389696" y="3508400"/>
            <a:ext cx="96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Leaves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31"/>
          <p:cNvSpPr txBox="1"/>
          <p:nvPr/>
        </p:nvSpPr>
        <p:spPr>
          <a:xfrm>
            <a:off x="7389696" y="2997725"/>
            <a:ext cx="1032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Stem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31"/>
          <p:cNvSpPr txBox="1"/>
          <p:nvPr/>
        </p:nvSpPr>
        <p:spPr>
          <a:xfrm>
            <a:off x="7389696" y="1262375"/>
            <a:ext cx="134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Flowers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(terminal buds)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31"/>
          <p:cNvSpPr txBox="1"/>
          <p:nvPr/>
        </p:nvSpPr>
        <p:spPr>
          <a:xfrm>
            <a:off x="7389696" y="4170350"/>
            <a:ext cx="902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Roots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31"/>
          <p:cNvSpPr txBox="1"/>
          <p:nvPr/>
        </p:nvSpPr>
        <p:spPr>
          <a:xfrm>
            <a:off x="7389696" y="2296950"/>
            <a:ext cx="1347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Flowers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(lateral buds)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6" name="Google Shape;356;p31"/>
          <p:cNvSpPr txBox="1"/>
          <p:nvPr/>
        </p:nvSpPr>
        <p:spPr>
          <a:xfrm>
            <a:off x="1546825" y="4452452"/>
            <a:ext cx="2060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Wild cabbage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Brassica oleracea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7" name="Google Shape;357;p31"/>
          <p:cNvSpPr txBox="1"/>
          <p:nvPr/>
        </p:nvSpPr>
        <p:spPr>
          <a:xfrm>
            <a:off x="4694801" y="4452450"/>
            <a:ext cx="233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Super cabbage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latin typeface="Open Sans"/>
                <a:ea typeface="Open Sans"/>
                <a:cs typeface="Open Sans"/>
                <a:sym typeface="Open Sans"/>
              </a:rPr>
              <a:t>(Brassica super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8" name="Google Shape;358;p31"/>
          <p:cNvSpPr txBox="1"/>
          <p:nvPr/>
        </p:nvSpPr>
        <p:spPr>
          <a:xfrm>
            <a:off x="7345077" y="962550"/>
            <a:ext cx="143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Open Sans"/>
                <a:ea typeface="Open Sans"/>
                <a:cs typeface="Open Sans"/>
                <a:sym typeface="Open Sans"/>
              </a:rPr>
              <a:t>Selection on:</a:t>
            </a:r>
            <a:endParaRPr b="1" u="sng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9" name="Google Shape;359;p31"/>
          <p:cNvSpPr/>
          <p:nvPr/>
        </p:nvSpPr>
        <p:spPr>
          <a:xfrm>
            <a:off x="3512161" y="2850473"/>
            <a:ext cx="1431300" cy="299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/>
          <p:cNvSpPr txBox="1"/>
          <p:nvPr/>
        </p:nvSpPr>
        <p:spPr>
          <a:xfrm>
            <a:off x="3455771" y="2382135"/>
            <a:ext cx="139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Artificial selection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1" name="Google Shape;361;p31"/>
          <p:cNvSpPr txBox="1">
            <a:spLocks noGrp="1"/>
          </p:cNvSpPr>
          <p:nvPr>
            <p:ph type="title"/>
          </p:nvPr>
        </p:nvSpPr>
        <p:spPr>
          <a:xfrm>
            <a:off x="200300" y="403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 </a:t>
            </a:r>
            <a:r>
              <a:rPr lang="en" i="1"/>
              <a:t>Brassica </a:t>
            </a:r>
            <a:r>
              <a:rPr lang="en"/>
              <a:t>assemble!</a:t>
            </a:r>
            <a:endParaRPr/>
          </a:p>
        </p:txBody>
      </p:sp>
      <p:pic>
        <p:nvPicPr>
          <p:cNvPr id="362" name="Google Shape;36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32526">
            <a:off x="5682725" y="666362"/>
            <a:ext cx="843961" cy="84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1"/>
          <p:cNvPicPr preferRelativeResize="0"/>
          <p:nvPr/>
        </p:nvPicPr>
        <p:blipFill rotWithShape="1">
          <a:blip r:embed="rId5">
            <a:alphaModFix/>
          </a:blip>
          <a:srcRect l="25454" r="24488"/>
          <a:stretch/>
        </p:blipFill>
        <p:spPr>
          <a:xfrm rot="2380116">
            <a:off x="5900175" y="1485600"/>
            <a:ext cx="294627" cy="58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123">
            <a:off x="5190246" y="2364912"/>
            <a:ext cx="472003" cy="47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1"/>
          <p:cNvPicPr preferRelativeResize="0"/>
          <p:nvPr/>
        </p:nvPicPr>
        <p:blipFill rotWithShape="1">
          <a:blip r:embed="rId7">
            <a:alphaModFix/>
          </a:blip>
          <a:srcRect l="6790" t="17041" r="49848" b="15037"/>
          <a:stretch/>
        </p:blipFill>
        <p:spPr>
          <a:xfrm rot="-2904844">
            <a:off x="5165380" y="918075"/>
            <a:ext cx="615944" cy="64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 rotWithShape="1">
          <a:blip r:embed="rId8">
            <a:alphaModFix/>
          </a:blip>
          <a:srcRect l="9458" t="20044" r="21850" b="22602"/>
          <a:stretch/>
        </p:blipFill>
        <p:spPr>
          <a:xfrm>
            <a:off x="5334825" y="3317300"/>
            <a:ext cx="665750" cy="55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1"/>
          <p:cNvPicPr preferRelativeResize="0"/>
          <p:nvPr/>
        </p:nvPicPr>
        <p:blipFill rotWithShape="1">
          <a:blip r:embed="rId9">
            <a:alphaModFix/>
          </a:blip>
          <a:srcRect l="12144" t="11053" r="6620" b="-12463"/>
          <a:stretch/>
        </p:blipFill>
        <p:spPr>
          <a:xfrm>
            <a:off x="5587425" y="3900975"/>
            <a:ext cx="602475" cy="523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2047657">
            <a:off x="4870904" y="3491399"/>
            <a:ext cx="759789" cy="759803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1"/>
          <p:cNvSpPr txBox="1"/>
          <p:nvPr/>
        </p:nvSpPr>
        <p:spPr>
          <a:xfrm>
            <a:off x="488238" y="643088"/>
            <a:ext cx="356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Glue mini cabbages onto wild cabbage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 domestication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7509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Canis lupus familiaris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First species domesticated by humans 15-25k years ago in Siberia 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775" y="858749"/>
            <a:ext cx="4947050" cy="37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7675" y="202825"/>
            <a:ext cx="480661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705600" cy="22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Dogs vary in size, shape, color, and behavior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 rotWithShape="1">
          <a:blip r:embed="rId3">
            <a:alphaModFix/>
          </a:blip>
          <a:srcRect l="14886" t="8458"/>
          <a:stretch/>
        </p:blipFill>
        <p:spPr>
          <a:xfrm>
            <a:off x="311700" y="3220100"/>
            <a:ext cx="2125350" cy="171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4">
            <a:alphaModFix/>
          </a:blip>
          <a:srcRect l="8503" r="26683"/>
          <a:stretch/>
        </p:blipFill>
        <p:spPr>
          <a:xfrm>
            <a:off x="3509325" y="810350"/>
            <a:ext cx="2125349" cy="1846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5">
            <a:alphaModFix/>
          </a:blip>
          <a:srcRect t="13993"/>
          <a:stretch/>
        </p:blipFill>
        <p:spPr>
          <a:xfrm>
            <a:off x="6997850" y="2798900"/>
            <a:ext cx="1946299" cy="225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275" y="1152425"/>
            <a:ext cx="1762875" cy="176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7">
            <a:alphaModFix/>
          </a:blip>
          <a:srcRect l="16017" t="10555" r="19578" b="9354"/>
          <a:stretch/>
        </p:blipFill>
        <p:spPr>
          <a:xfrm>
            <a:off x="7274475" y="137225"/>
            <a:ext cx="1557824" cy="243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6398" y="2798900"/>
            <a:ext cx="3242112" cy="21533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5937475" y="1671200"/>
            <a:ext cx="1060500" cy="328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2392888" y="1658863"/>
            <a:ext cx="869700" cy="3288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5"/>
          <p:cNvSpPr/>
          <p:nvPr/>
        </p:nvSpPr>
        <p:spPr>
          <a:xfrm rot="-2347185">
            <a:off x="2443365" y="2349032"/>
            <a:ext cx="869650" cy="32882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/>
          <p:nvPr/>
        </p:nvSpPr>
        <p:spPr>
          <a:xfrm rot="1421160">
            <a:off x="5924351" y="2235035"/>
            <a:ext cx="1060430" cy="32885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/>
          <p:nvPr/>
        </p:nvSpPr>
        <p:spPr>
          <a:xfrm rot="5400000">
            <a:off x="4476850" y="2589400"/>
            <a:ext cx="481200" cy="31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Cabbage domestication</a:t>
            </a:r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33432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i="1"/>
              <a:t>Brassica oleracea</a:t>
            </a:r>
            <a:r>
              <a:rPr lang="en"/>
              <a:t> and </a:t>
            </a:r>
            <a:r>
              <a:rPr lang="en" i="1"/>
              <a:t>Brassica rapa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Native to coastal southern and western Europe</a:t>
            </a:r>
            <a:endParaRPr i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Domesticated 3,000 years ago</a:t>
            </a:r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050" y="406113"/>
            <a:ext cx="5196025" cy="43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8875" y="1298825"/>
            <a:ext cx="1484850" cy="222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Cabbages vary in size, shape, color, behavior too</a:t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5426" y="765150"/>
            <a:ext cx="1661798" cy="206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75" y="826125"/>
            <a:ext cx="2471750" cy="194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5275" y="537575"/>
            <a:ext cx="2118525" cy="230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75" y="3057275"/>
            <a:ext cx="2471750" cy="18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0575" y="3092264"/>
            <a:ext cx="1781424" cy="178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 rotWithShape="1">
          <a:blip r:embed="rId8">
            <a:alphaModFix/>
          </a:blip>
          <a:srcRect l="31848" r="32104"/>
          <a:stretch/>
        </p:blipFill>
        <p:spPr>
          <a:xfrm>
            <a:off x="7998150" y="2967600"/>
            <a:ext cx="975549" cy="2030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9">
            <a:alphaModFix/>
          </a:blip>
          <a:srcRect b="53746"/>
          <a:stretch/>
        </p:blipFill>
        <p:spPr>
          <a:xfrm rot="5400000">
            <a:off x="6172251" y="3495225"/>
            <a:ext cx="2109199" cy="97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/>
          <p:nvPr/>
        </p:nvSpPr>
        <p:spPr>
          <a:xfrm>
            <a:off x="2742075" y="1656450"/>
            <a:ext cx="899100" cy="302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7"/>
          <p:cNvSpPr/>
          <p:nvPr/>
        </p:nvSpPr>
        <p:spPr>
          <a:xfrm rot="-2699461">
            <a:off x="2447289" y="2369084"/>
            <a:ext cx="1353190" cy="30207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7"/>
          <p:cNvSpPr/>
          <p:nvPr/>
        </p:nvSpPr>
        <p:spPr>
          <a:xfrm rot="-2875989">
            <a:off x="3663223" y="2784603"/>
            <a:ext cx="368957" cy="325429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7"/>
          <p:cNvSpPr/>
          <p:nvPr/>
        </p:nvSpPr>
        <p:spPr>
          <a:xfrm rot="10800000">
            <a:off x="5771475" y="1647300"/>
            <a:ext cx="899100" cy="3021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/>
          <p:nvPr/>
        </p:nvSpPr>
        <p:spPr>
          <a:xfrm rot="-8840740">
            <a:off x="5669779" y="2216684"/>
            <a:ext cx="1353301" cy="302086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10">
            <a:alphaModFix/>
          </a:blip>
          <a:srcRect l="11524" r="8609" b="7986"/>
          <a:stretch/>
        </p:blipFill>
        <p:spPr>
          <a:xfrm>
            <a:off x="4706762" y="3193174"/>
            <a:ext cx="1897549" cy="1639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/>
          <p:nvPr/>
        </p:nvSpPr>
        <p:spPr>
          <a:xfrm rot="3723547" flipH="1">
            <a:off x="5394952" y="2784601"/>
            <a:ext cx="368789" cy="325432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822000" cy="138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Huge variation in broccoli shapes</a:t>
            </a:r>
            <a:endParaRPr/>
          </a:p>
        </p:txBody>
      </p:sp>
      <p:pic>
        <p:nvPicPr>
          <p:cNvPr id="124" name="Google Shape;12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9175" y="217075"/>
            <a:ext cx="4709349" cy="470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823" y="2103225"/>
            <a:ext cx="1817751" cy="2149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vs artificial/human selection</a:t>
            </a:r>
            <a:endParaRPr/>
          </a:p>
        </p:txBody>
      </p:sp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t="2771"/>
          <a:stretch/>
        </p:blipFill>
        <p:spPr>
          <a:xfrm>
            <a:off x="237400" y="1524200"/>
            <a:ext cx="4264200" cy="31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100" y="1888600"/>
            <a:ext cx="4239700" cy="23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become cabbage detectives 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67731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/>
              <a:t>Goal: </a:t>
            </a:r>
            <a:r>
              <a:rPr lang="en"/>
              <a:t>Determine what part of of wild Brassica/cabbage modern cabbage was selected from.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/>
              <a:t>Hypothesis: </a:t>
            </a:r>
            <a:r>
              <a:rPr lang="en"/>
              <a:t>Different cabbages and their cousins were all selected from different parts of the wild cabbage plant.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u="sng"/>
              <a:t>Methods:</a:t>
            </a:r>
            <a:r>
              <a:rPr lang="en"/>
              <a:t> Dissect different </a:t>
            </a:r>
            <a:r>
              <a:rPr lang="en" i="1"/>
              <a:t>Brassicas</a:t>
            </a:r>
            <a:r>
              <a:rPr lang="en"/>
              <a:t>, create a super </a:t>
            </a:r>
            <a:r>
              <a:rPr lang="en" i="1"/>
              <a:t>Brassica</a:t>
            </a:r>
            <a:r>
              <a:rPr lang="en"/>
              <a:t> with our newfound knowledge.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950" y="424413"/>
            <a:ext cx="1666350" cy="42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of wild cabbage</a:t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l="4636" r="66385"/>
          <a:stretch/>
        </p:blipFill>
        <p:spPr>
          <a:xfrm>
            <a:off x="5345201" y="310550"/>
            <a:ext cx="2017075" cy="4639423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7774225" y="3261975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Leaves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1"/>
          <p:cNvSpPr txBox="1"/>
          <p:nvPr/>
        </p:nvSpPr>
        <p:spPr>
          <a:xfrm>
            <a:off x="7774225" y="2571750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Stem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7774225" y="368050"/>
            <a:ext cx="12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Flowers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(terminal buds)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7774225" y="4348950"/>
            <a:ext cx="857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Roots</a:t>
            </a:r>
            <a:endParaRPr sz="1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6748725" y="521050"/>
            <a:ext cx="1025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6675275" y="2648550"/>
            <a:ext cx="1098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6675325" y="3338775"/>
            <a:ext cx="1098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6399100" y="4425750"/>
            <a:ext cx="13749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7774225" y="2051788"/>
            <a:ext cx="1294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Flowers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(lateral buds)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1"/>
          <p:cNvSpPr/>
          <p:nvPr/>
        </p:nvSpPr>
        <p:spPr>
          <a:xfrm>
            <a:off x="6874800" y="2235025"/>
            <a:ext cx="899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50334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Flowers - terminal buds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Flowers - lateral buds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Leaves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Roots</a:t>
            </a:r>
            <a:endParaRPr/>
          </a:p>
        </p:txBody>
      </p:sp>
      <p:sp>
        <p:nvSpPr>
          <p:cNvPr id="157" name="Google Shape;157;p21"/>
          <p:cNvSpPr txBox="1"/>
          <p:nvPr/>
        </p:nvSpPr>
        <p:spPr>
          <a:xfrm>
            <a:off x="7625850" y="1258838"/>
            <a:ext cx="129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Open Sans"/>
                <a:ea typeface="Open Sans"/>
                <a:cs typeface="Open Sans"/>
                <a:sym typeface="Open Sans"/>
              </a:rPr>
              <a:t>Seeds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1"/>
          <p:cNvSpPr/>
          <p:nvPr/>
        </p:nvSpPr>
        <p:spPr>
          <a:xfrm>
            <a:off x="6726450" y="1335650"/>
            <a:ext cx="899400" cy="277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406</Words>
  <Application>Microsoft Macintosh PowerPoint</Application>
  <PresentationFormat>On-screen Show (16:9)</PresentationFormat>
  <Paragraphs>100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Open Sans</vt:lpstr>
      <vt:lpstr>PT Sans Narrow</vt:lpstr>
      <vt:lpstr>Tropic</vt:lpstr>
      <vt:lpstr>Cabbages and their cousins: The dogs of the plant world</vt:lpstr>
      <vt:lpstr>Dog domestication</vt:lpstr>
      <vt:lpstr>Dogs vary in size, shape, color, and behavior</vt:lpstr>
      <vt:lpstr>Cabbage domestication</vt:lpstr>
      <vt:lpstr>Cabbages vary in size, shape, color, behavior too</vt:lpstr>
      <vt:lpstr>Huge variation in broccoli shapes</vt:lpstr>
      <vt:lpstr>Natural vs artificial/human selection</vt:lpstr>
      <vt:lpstr>Let’s become cabbage detectives </vt:lpstr>
      <vt:lpstr>Components of wild cabbage</vt:lpstr>
      <vt:lpstr>Investigate your plants!</vt:lpstr>
      <vt:lpstr>Bok choi</vt:lpstr>
      <vt:lpstr>Kohlrabi </vt:lpstr>
      <vt:lpstr>Cabbage</vt:lpstr>
      <vt:lpstr>Broccoli/cauliflower</vt:lpstr>
      <vt:lpstr>Rutabaga</vt:lpstr>
      <vt:lpstr>Brussel Sprouts</vt:lpstr>
      <vt:lpstr>Mustard</vt:lpstr>
      <vt:lpstr>PowerPoint Presentation</vt:lpstr>
      <vt:lpstr>Super Brassica assemble!</vt:lpstr>
      <vt:lpstr>Thanks!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Cabbages and their cousins: The dogs of the plant world</dc:title>
  <cp:lastModifiedBy>Microsoft Office User</cp:lastModifiedBy>
  <cp:revision>4</cp:revision>
  <dcterms:modified xsi:type="dcterms:W3CDTF">2022-04-21T11:47:53Z</dcterms:modified>
</cp:coreProperties>
</file>